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49</c:v>
                </c:pt>
                <c:pt idx="2">
                  <c:v>50</c:v>
                </c:pt>
                <c:pt idx="3">
                  <c:v>44</c:v>
                </c:pt>
                <c:pt idx="4">
                  <c:v>45</c:v>
                </c:pt>
                <c:pt idx="5">
                  <c:v>50</c:v>
                </c:pt>
                <c:pt idx="6">
                  <c:v>43</c:v>
                </c:pt>
                <c:pt idx="7">
                  <c:v>50</c:v>
                </c:pt>
                <c:pt idx="8">
                  <c:v>50</c:v>
                </c:pt>
                <c:pt idx="9">
                  <c:v>40</c:v>
                </c:pt>
                <c:pt idx="10">
                  <c:v>44</c:v>
                </c:pt>
                <c:pt idx="11">
                  <c:v>44</c:v>
                </c:pt>
                <c:pt idx="12">
                  <c:v>49</c:v>
                </c:pt>
                <c:pt idx="13">
                  <c:v>45</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33</c:v>
                </c:pt>
                <c:pt idx="2">
                  <c:v>27</c:v>
                </c:pt>
                <c:pt idx="3">
                  <c:v>33</c:v>
                </c:pt>
                <c:pt idx="4">
                  <c:v>34</c:v>
                </c:pt>
                <c:pt idx="5">
                  <c:v>29</c:v>
                </c:pt>
                <c:pt idx="6">
                  <c:v>34</c:v>
                </c:pt>
                <c:pt idx="7">
                  <c:v>26</c:v>
                </c:pt>
                <c:pt idx="8">
                  <c:v>25</c:v>
                </c:pt>
                <c:pt idx="9">
                  <c:v>31</c:v>
                </c:pt>
                <c:pt idx="10">
                  <c:v>28</c:v>
                </c:pt>
                <c:pt idx="11">
                  <c:v>35</c:v>
                </c:pt>
                <c:pt idx="12">
                  <c:v>32</c:v>
                </c:pt>
                <c:pt idx="13">
                  <c:v>25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25</c:v>
                </c:pt>
                <c:pt idx="2">
                  <c:v>15</c:v>
                </c:pt>
                <c:pt idx="3">
                  <c:v>22</c:v>
                </c:pt>
                <c:pt idx="4">
                  <c:v>17</c:v>
                </c:pt>
                <c:pt idx="5">
                  <c:v>16</c:v>
                </c:pt>
                <c:pt idx="6">
                  <c:v>25</c:v>
                </c:pt>
                <c:pt idx="7">
                  <c:v>21</c:v>
                </c:pt>
                <c:pt idx="8">
                  <c:v>15</c:v>
                </c:pt>
                <c:pt idx="9">
                  <c:v>19</c:v>
                </c:pt>
                <c:pt idx="10">
                  <c:v>17</c:v>
                </c:pt>
                <c:pt idx="11">
                  <c:v>20</c:v>
                </c:pt>
                <c:pt idx="12">
                  <c:v>16</c:v>
                </c:pt>
                <c:pt idx="13">
                  <c:v>19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48</c:v>
                </c:pt>
                <c:pt idx="2">
                  <c:v>47</c:v>
                </c:pt>
                <c:pt idx="3">
                  <c:v>49</c:v>
                </c:pt>
                <c:pt idx="4">
                  <c:v>44</c:v>
                </c:pt>
                <c:pt idx="5">
                  <c:v>41</c:v>
                </c:pt>
                <c:pt idx="6">
                  <c:v>49</c:v>
                </c:pt>
                <c:pt idx="7">
                  <c:v>44</c:v>
                </c:pt>
                <c:pt idx="8">
                  <c:v>47</c:v>
                </c:pt>
                <c:pt idx="9">
                  <c:v>40</c:v>
                </c:pt>
                <c:pt idx="10">
                  <c:v>44</c:v>
                </c:pt>
                <c:pt idx="11">
                  <c:v>45</c:v>
                </c:pt>
                <c:pt idx="12">
                  <c:v>40</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32</c:v>
                </c:pt>
                <c:pt idx="2">
                  <c:v>35</c:v>
                </c:pt>
                <c:pt idx="3">
                  <c:v>35</c:v>
                </c:pt>
                <c:pt idx="4">
                  <c:v>28</c:v>
                </c:pt>
                <c:pt idx="5">
                  <c:v>31</c:v>
                </c:pt>
                <c:pt idx="6">
                  <c:v>26</c:v>
                </c:pt>
                <c:pt idx="7">
                  <c:v>31</c:v>
                </c:pt>
                <c:pt idx="8">
                  <c:v>30</c:v>
                </c:pt>
                <c:pt idx="9">
                  <c:v>34</c:v>
                </c:pt>
                <c:pt idx="10">
                  <c:v>33</c:v>
                </c:pt>
                <c:pt idx="11">
                  <c:v>32</c:v>
                </c:pt>
                <c:pt idx="12">
                  <c:v>28</c:v>
                </c:pt>
                <c:pt idx="13">
                  <c:v>25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24</c:v>
                </c:pt>
                <c:pt idx="2">
                  <c:v>19</c:v>
                </c:pt>
                <c:pt idx="3">
                  <c:v>21</c:v>
                </c:pt>
                <c:pt idx="4">
                  <c:v>24</c:v>
                </c:pt>
                <c:pt idx="5">
                  <c:v>23</c:v>
                </c:pt>
                <c:pt idx="6">
                  <c:v>18</c:v>
                </c:pt>
                <c:pt idx="7">
                  <c:v>24</c:v>
                </c:pt>
                <c:pt idx="8">
                  <c:v>15</c:v>
                </c:pt>
                <c:pt idx="9">
                  <c:v>20</c:v>
                </c:pt>
                <c:pt idx="10">
                  <c:v>17</c:v>
                </c:pt>
                <c:pt idx="11">
                  <c:v>23</c:v>
                </c:pt>
                <c:pt idx="12">
                  <c:v>21</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42</c:v>
                </c:pt>
                <c:pt idx="2">
                  <c:v>47</c:v>
                </c:pt>
                <c:pt idx="3">
                  <c:v>40</c:v>
                </c:pt>
                <c:pt idx="4">
                  <c:v>45</c:v>
                </c:pt>
                <c:pt idx="5">
                  <c:v>45</c:v>
                </c:pt>
                <c:pt idx="6">
                  <c:v>50</c:v>
                </c:pt>
                <c:pt idx="7">
                  <c:v>50</c:v>
                </c:pt>
                <c:pt idx="8">
                  <c:v>48</c:v>
                </c:pt>
                <c:pt idx="9">
                  <c:v>47</c:v>
                </c:pt>
                <c:pt idx="10">
                  <c:v>46</c:v>
                </c:pt>
                <c:pt idx="11">
                  <c:v>48</c:v>
                </c:pt>
                <c:pt idx="12">
                  <c:v>41</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32</c:v>
                </c:pt>
                <c:pt idx="2">
                  <c:v>33</c:v>
                </c:pt>
                <c:pt idx="3">
                  <c:v>31</c:v>
                </c:pt>
                <c:pt idx="4">
                  <c:v>25</c:v>
                </c:pt>
                <c:pt idx="5">
                  <c:v>28</c:v>
                </c:pt>
                <c:pt idx="6">
                  <c:v>32</c:v>
                </c:pt>
                <c:pt idx="7">
                  <c:v>26</c:v>
                </c:pt>
                <c:pt idx="8">
                  <c:v>25</c:v>
                </c:pt>
                <c:pt idx="9">
                  <c:v>31</c:v>
                </c:pt>
                <c:pt idx="10">
                  <c:v>29</c:v>
                </c:pt>
                <c:pt idx="11">
                  <c:v>28</c:v>
                </c:pt>
                <c:pt idx="12">
                  <c:v>35</c:v>
                </c:pt>
                <c:pt idx="13">
                  <c:v>25</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24</c:v>
                </c:pt>
                <c:pt idx="1">
                  <c:v>20</c:v>
                </c:pt>
                <c:pt idx="2">
                  <c:v>19</c:v>
                </c:pt>
                <c:pt idx="3">
                  <c:v>20</c:v>
                </c:pt>
                <c:pt idx="4">
                  <c:v>22</c:v>
                </c:pt>
                <c:pt idx="5">
                  <c:v>23</c:v>
                </c:pt>
                <c:pt idx="6">
                  <c:v>16</c:v>
                </c:pt>
                <c:pt idx="7">
                  <c:v>17</c:v>
                </c:pt>
                <c:pt idx="8">
                  <c:v>24</c:v>
                </c:pt>
                <c:pt idx="9">
                  <c:v>20</c:v>
                </c:pt>
                <c:pt idx="10">
                  <c:v>15</c:v>
                </c:pt>
                <c:pt idx="11">
                  <c:v>20</c:v>
                </c:pt>
                <c:pt idx="12">
                  <c:v>19</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 Part A: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propelled by rising technological advancements, environmentally friendly options, and automation in the transportation industry. Key market drivers include the advent of autonomous vehicles, advancements in LiDAR technology and AI, and increased vehicle connectivity. Leading players are investing heavily in research and development to pioneer innovation and secure their market positions. Market trends such as shared mobility services and smart city initiatives are expected to drive demand. However, regulatory hurdles and safety concerns may slow down growth. Despite these challenges, the future of the Robotaxi market looks promising due to advancements in technology and increasing acceptance of autonomous vehicles.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growth of the global Robotaxi market is significantly driven by the rapid technological advancements in the automotive industry. These consist of advancements in Artificial Intelligence (AI), machine learning, Internet of Things (IoT), and sensing technologies such as LiDAR and Radar. The development of 5G networks also plays a pivotal role in facilitating high-speed data transfer, enabling rapid decision-making, and performance improvement for Robotaxis. This surge in technology adoption catalyzes the progress of autonomous vehicles, thereby boosting the Robotaxi market.
Regulatory Support and Infrastructure Development: Governments worldwide are increasingly recognizing the potential of Robotaxis in reducing traffic congestion and carbon emissions. Various countries such as Singapore, the United States, and China have established regulations and initiated pilot projects for autonomous vehicles. Furthermore, considerable investment is being made in infrastructure development such as smart roads and high-speed networks necessary for the operation of Robotaxis. Such regulatory support and infrastructural advancement act as a significant market enabler for the global Robotaxi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Autonomous driving technology is one of the primary factors propelling the growth of the global Robotaxi market. This innovative technology uses various sensors like lidar, radar, GPS, odometry, and computer vision to perceive the surrounding environment. Advanced control systems interpret sensory information for identification, navigation, and detection of obstacles, enabling the taxis to drive without human intervention.
Companies like Tesla, Waymo, Uber, and Cruise, among others, are extensively investing in research and development of autonomous technology. For instance, Tesla's Autopilot system uses ultrasonic sensors to detect nearby vehicles and objects, reducing the chance of accidents, thereby increasing passenger safety. This emphasis on enhanced safety measures is drawing customer attention towards the Robotaxi market, fostering its growth.
Moreover, these self-driven taxis are programmed to follow all traffic rules diligently, reducing the risk of infringements. Unlike human drivers who can get distracted, these taxis remain focused at all times, enhancing the overall efficiency of urban transit systems. Besides this, they also offer an eco-friendly solution in comparison to traditional taxis, as majority are electrically powered. Therefore, the technological advancements in autonomous driving are driving the expansion of the Robotaxi market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in Autonomous Driving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RoboTaxis are self-driving vehicles providing 'on-demand' transportation services to passengers. However, stringent governmental regulations pose a significant challenge for the broader acceptance and implementation of RoboTaxis worldwide. Governments worldwide are still figuring out the legal landscape for autonomous driving, and the existing rules are often murky or contradictory. An example of this situation was recently seen in the U.S., where Uber's self-driving vehicle was involved in a fatal accident, resulting in regulatory examination and nation-wide debate on autonomous vehicle safety regulations. Besides, the Federal Aviation Administration has not yet authorized autonomous flights for drones, which shows the overall lack of a comprehensive regulatory framework for autonomous vehicles.
Considering the safety of the passengers as well as other vehicles on the road, RoboTaxis need to adhere to the same, if not stricter, safety standards as human-operated vehicles. This includes unwavering consistency in their response to road conditions and their reliability in preventing any incidents. However, ensuring this level of functioning is proving to be a major challenge. Even a minor mistake or error in decision-making by the autonomous system can lead to a catastrophic situation, as seen in the Tesla Autopilot crash in 2016, raising questions about the safety of autonomous driving technology.
Another aspect of this challenge is the public perception and trust towards autonomous vehicles. Even though autonomous taxis have the potential to reduce the number of accidents caused by human error, people still demonstrate less confidence in a vehicle's ability to make decisions compared to humans. While some may be skeptical about reliability, others might be concerned about job losses caused by the automation of driving jobs. All these factors contribute to creating a major single roadblock for the broader acceptance and deployment of RoboTaxis in a global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Hurdles and Safety Concerns for the Global Robotaxi Market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13911</TotalTime>
  <Words>2425</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102</cp:revision>
  <dcterms:created xsi:type="dcterms:W3CDTF">2024-08-12T13:13:25Z</dcterms:created>
  <dcterms:modified xsi:type="dcterms:W3CDTF">2025-09-16T09:05:51Z</dcterms:modified>
</cp:coreProperties>
</file>